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5"/>
  </p:notesMasterIdLst>
  <p:handoutMasterIdLst>
    <p:handoutMasterId r:id="rId16"/>
  </p:handoutMasterIdLst>
  <p:sldIdLst>
    <p:sldId id="256" r:id="rId5"/>
    <p:sldId id="615" r:id="rId6"/>
    <p:sldId id="308" r:id="rId7"/>
    <p:sldId id="327" r:id="rId8"/>
    <p:sldId id="324" r:id="rId9"/>
    <p:sldId id="328" r:id="rId10"/>
    <p:sldId id="329" r:id="rId11"/>
    <p:sldId id="310" r:id="rId12"/>
    <p:sldId id="314" r:id="rId13"/>
    <p:sldId id="616" r:id="rId14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9" autoAdjust="0"/>
    <p:restoredTop sz="96571" autoAdjust="0"/>
  </p:normalViewPr>
  <p:slideViewPr>
    <p:cSldViewPr snapToGrid="0" showGuides="1">
      <p:cViewPr varScale="1">
        <p:scale>
          <a:sx n="121" d="100"/>
          <a:sy n="121" d="100"/>
        </p:scale>
        <p:origin x="998" y="8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oi.org/10.6084/m9.figshare.12719834" TargetMode="External"/><Relationship Id="rId4" Type="http://schemas.openxmlformats.org/officeDocument/2006/relationships/hyperlink" Target="https://app.box.com/folder/118663987937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bssw-tutorial@lists.mcs.anl.go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tterscientificsoftware/hello-numerical-world-atpesc-20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Track, 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29" y="4834285"/>
            <a:ext cx="6868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Tutorial slides: </a:t>
            </a:r>
            <a:r>
              <a:rPr lang="en-US" sz="2000" b="1" dirty="0">
                <a:hlinkClick r:id="rId4"/>
              </a:rPr>
              <a:t>https://app.box.com/folder/118663987937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hlinkClick r:id="rId5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5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CFF0-36AC-4BF3-96D2-C6F30214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Questions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D04A9-5547-4AC6-89F3-E6EEC039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169806"/>
            <a:ext cx="11369809" cy="4047778"/>
          </a:xfrm>
        </p:spPr>
        <p:txBody>
          <a:bodyPr/>
          <a:lstStyle/>
          <a:p>
            <a:r>
              <a:rPr lang="en-US" dirty="0"/>
              <a:t>We’ll try to stop for questions from time to time</a:t>
            </a:r>
          </a:p>
          <a:p>
            <a:r>
              <a:rPr lang="en-US" dirty="0"/>
              <a:t>Members of the IDEAS team will be monitoring the chat</a:t>
            </a:r>
          </a:p>
          <a:p>
            <a:pPr>
              <a:spcBef>
                <a:spcPts val="3600"/>
              </a:spcBef>
            </a:pPr>
            <a:r>
              <a:rPr lang="en-US" dirty="0"/>
              <a:t>If the presenter asks for questions, you can unmute and ask</a:t>
            </a:r>
          </a:p>
          <a:p>
            <a:r>
              <a:rPr lang="en-US" dirty="0"/>
              <a:t>Otherwise, please use chat</a:t>
            </a:r>
          </a:p>
          <a:p>
            <a:pPr>
              <a:spcBef>
                <a:spcPts val="3600"/>
              </a:spcBef>
            </a:pPr>
            <a:r>
              <a:rPr lang="en-US" dirty="0"/>
              <a:t>We can also be available during breaks, lunch, and after the session for additional conversations</a:t>
            </a:r>
          </a:p>
          <a:p>
            <a:pPr lvl="1"/>
            <a:r>
              <a:rPr lang="en-US" dirty="0"/>
              <a:t>Please use the chat to let us know who you’d like to talk to just before the break</a:t>
            </a:r>
          </a:p>
          <a:p>
            <a:pPr lvl="1"/>
            <a:r>
              <a:rPr lang="en-US" dirty="0"/>
              <a:t>And remember that we may need a break too</a:t>
            </a:r>
          </a:p>
          <a:p>
            <a:r>
              <a:rPr lang="en-US" dirty="0"/>
              <a:t>Also, feel free to email us at </a:t>
            </a:r>
            <a:r>
              <a:rPr lang="en-US" dirty="0">
                <a:hlinkClick r:id="rId2"/>
              </a:rPr>
              <a:t>bssw-tutorial@lists.mcs.anl.gov</a:t>
            </a:r>
            <a:endParaRPr lang="en-US" dirty="0"/>
          </a:p>
          <a:p>
            <a:pPr lvl="1"/>
            <a:r>
              <a:rPr lang="en-US" dirty="0"/>
              <a:t>The list moderator will allow your messages to be posted</a:t>
            </a:r>
          </a:p>
        </p:txBody>
      </p:sp>
    </p:spTree>
    <p:extLst>
      <p:ext uri="{BB962C8B-B14F-4D97-AF65-F5344CB8AC3E}">
        <p14:creationId xmlns:p14="http://schemas.microsoft.com/office/powerpoint/2010/main" val="369538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</a:t>
            </a:r>
            <a:r>
              <a:rPr lang="en-US" sz="1800" b="1" dirty="0" err="1"/>
              <a:t>Bernholdt</a:t>
            </a:r>
            <a:r>
              <a:rPr lang="en-US" sz="1800" b="1" dirty="0"/>
              <a:t>, Software Productivity Track, in Argonne Training Program for Extreme </a:t>
            </a:r>
            <a:r>
              <a:rPr lang="en-US" sz="1800" b="1"/>
              <a:t>Scale Computing 2020. </a:t>
            </a:r>
            <a:r>
              <a:rPr lang="en-US" sz="1800" b="1" dirty="0"/>
              <a:t>DOI: </a:t>
            </a: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Software Productivity Track, ATPESC 2020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Katherine Riley, James M. </a:t>
            </a:r>
            <a:r>
              <a:rPr lang="en-US" sz="1600" dirty="0" err="1"/>
              <a:t>Willenbring</a:t>
            </a:r>
            <a:r>
              <a:rPr lang="en-US" sz="1600" dirty="0"/>
              <a:t>, Mark Miller,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and Jared O’Neal,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Strategies for Working Remotely panel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hlinkClick r:id="rId2"/>
              </a:rPr>
              <a:t>https://github.com/betterscientificsoftware/hello-numerical-world-atpesc-2020</a:t>
            </a:r>
            <a:endParaRPr lang="en-US" dirty="0"/>
          </a:p>
          <a:p>
            <a:pPr lvl="1"/>
            <a:r>
              <a:rPr lang="en-US" dirty="0"/>
              <a:t>You can submit your work for feedback by making pull requests to the upstream repo</a:t>
            </a:r>
          </a:p>
          <a:p>
            <a:pPr lvl="1"/>
            <a:r>
              <a:rPr lang="en-US" dirty="0"/>
              <a:t>We will provide feedback as quickly as we can, but please be patient</a:t>
            </a:r>
          </a:p>
          <a:p>
            <a:r>
              <a:rPr lang="en-US" b="1" dirty="0"/>
              <a:t>Access to a working development environment </a:t>
            </a:r>
            <a:r>
              <a:rPr lang="en-US" b="1"/>
              <a:t>for C++ </a:t>
            </a:r>
            <a:r>
              <a:rPr lang="en-US" b="1" dirty="0"/>
              <a:t>and/or Fortran</a:t>
            </a:r>
          </a:p>
          <a:p>
            <a:pPr lvl="1"/>
            <a:r>
              <a:rPr lang="en-US" dirty="0"/>
              <a:t>Typical Linux or Mac systems should be fine (git, editor, compilers, make, etc.)</a:t>
            </a:r>
          </a:p>
          <a:p>
            <a:pPr lvl="1"/>
            <a:r>
              <a:rPr lang="en-US" dirty="0"/>
              <a:t>Using a remote system is fine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2301</TotalTime>
  <Words>1309</Words>
  <Application>Microsoft Office PowerPoint</Application>
  <PresentationFormat>Custom</PresentationFormat>
  <Paragraphs>124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  <vt:lpstr>Handling Questions and Discussion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342</cp:revision>
  <cp:lastPrinted>2017-11-02T18:35:01Z</cp:lastPrinted>
  <dcterms:created xsi:type="dcterms:W3CDTF">2018-11-06T17:28:56Z</dcterms:created>
  <dcterms:modified xsi:type="dcterms:W3CDTF">2020-08-02T19:02:30Z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